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5" r:id="rId4"/>
  </p:sldMasterIdLst>
  <p:notesMasterIdLst>
    <p:notesMasterId r:id="rId6"/>
  </p:notesMasterIdLst>
  <p:handoutMasterIdLst>
    <p:handoutMasterId r:id="rId7"/>
  </p:handoutMasterIdLst>
  <p:sldIdLst>
    <p:sldId id="275" r:id="rId5"/>
  </p:sldIdLst>
  <p:sldSz cx="9906000" cy="6858000" type="A4"/>
  <p:notesSz cx="7104063" cy="10234613"/>
  <p:embeddedFontLst>
    <p:embeddedFont>
      <p:font typeface="ABeeZee" panose="020B0604020202020204" charset="0"/>
      <p:regular r:id="rId8"/>
      <p:italic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mbria Math" panose="02040503050406030204" pitchFamily="18" charset="0"/>
      <p:regular r:id="rId14"/>
    </p:embeddedFont>
    <p:embeddedFont>
      <p:font typeface="Roboto" panose="02000000000000000000" pitchFamily="2" charset="0"/>
      <p:regular r:id="rId15"/>
      <p:bold r:id="rId16"/>
      <p:italic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Knowledge Organiser" id="{05F5C21C-80EB-485D-8A48-B7372057F073}">
          <p14:sldIdLst/>
        </p14:section>
        <p14:section name="Untitled Section" id="{21EC2C0A-A3B8-493B-8D8F-CA7B3E7B609B}">
          <p14:sldIdLst>
            <p14:sldId id="27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4B6F"/>
    <a:srgbClr val="777777"/>
    <a:srgbClr val="DCE6F2"/>
    <a:srgbClr val="292929"/>
    <a:srgbClr val="E6E6E6"/>
    <a:srgbClr val="CDCDCD"/>
    <a:srgbClr val="FDFEFF"/>
    <a:srgbClr val="F4F5FA"/>
    <a:srgbClr val="969696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05CA4E-D132-4060-ADCA-1A7601A48156}" v="265" dt="2021-12-08T12:34:56.6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4545" autoAdjust="0"/>
    <p:restoredTop sz="93090" autoAdjust="0"/>
  </p:normalViewPr>
  <p:slideViewPr>
    <p:cSldViewPr snapToGrid="0">
      <p:cViewPr>
        <p:scale>
          <a:sx n="150" d="100"/>
          <a:sy n="150" d="100"/>
        </p:scale>
        <p:origin x="-1830" y="-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3235" y="5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customXml" Target="../customXml/item2.xml"/><Relationship Id="rId16" Type="http://schemas.openxmlformats.org/officeDocument/2006/relationships/font" Target="fonts/font9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E5057F-51DC-4CB1-913C-B2B6E53A670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807425-02C0-4855-8765-56E01C0D88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EEB271-6D2E-4932-B332-3CCBD2D9B8F3}" type="datetimeFigureOut">
              <a:rPr lang="en-GB" smtClean="0"/>
              <a:t>08/12/2021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6A0F29-3762-45EE-B27A-9886751D41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385456-8668-428D-8882-0FB554D3060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199A0-6006-459C-9E64-1915525830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541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CE204B5A-DF1A-422B-8E34-C818CF8FD4D7}" type="datetimeFigureOut">
              <a:rPr lang="en-GB" smtClean="0"/>
              <a:t>08/12/2021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57275" y="1279525"/>
            <a:ext cx="4989513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D2A9E722-A5C7-4E09-A010-6385BADD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478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1C41F658-AB78-454E-B3EC-13F82DAF20DC}"/>
              </a:ext>
            </a:extLst>
          </p:cNvPr>
          <p:cNvSpPr/>
          <p:nvPr userDrawn="1"/>
        </p:nvSpPr>
        <p:spPr>
          <a:xfrm>
            <a:off x="15240" y="236576"/>
            <a:ext cx="5157124" cy="579665"/>
          </a:xfrm>
          <a:custGeom>
            <a:avLst/>
            <a:gdLst>
              <a:gd name="connsiteX0" fmla="*/ 0 w 6901416"/>
              <a:gd name="connsiteY0" fmla="*/ 0 h 866547"/>
              <a:gd name="connsiteX1" fmla="*/ 690141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5569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3664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754730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1416" h="866547">
                <a:moveTo>
                  <a:pt x="0" y="0"/>
                </a:moveTo>
                <a:lnTo>
                  <a:pt x="6754730" y="0"/>
                </a:lnTo>
                <a:lnTo>
                  <a:pt x="6901416" y="866547"/>
                </a:lnTo>
                <a:lnTo>
                  <a:pt x="0" y="86654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80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A7F807-AF4F-49BE-AE61-1B65E2F7B4C2}"/>
              </a:ext>
            </a:extLst>
          </p:cNvPr>
          <p:cNvSpPr txBox="1">
            <a:spLocks/>
          </p:cNvSpPr>
          <p:nvPr userDrawn="1"/>
        </p:nvSpPr>
        <p:spPr>
          <a:xfrm>
            <a:off x="201347" y="245346"/>
            <a:ext cx="4869418" cy="561911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ts val="32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1" kern="1200" spc="100" baseline="0">
                <a:solidFill>
                  <a:schemeClr val="tx1"/>
                </a:solidFill>
                <a:latin typeface="ABeeZee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FFFFFF"/>
                </a:solidFill>
              </a:rPr>
              <a:t>Year 6 Knowledge Organiser</a:t>
            </a:r>
            <a:endParaRPr lang="en-GB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570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59C1E55-1BE4-454B-9415-5D61A5F02BB4}"/>
              </a:ext>
            </a:extLst>
          </p:cNvPr>
          <p:cNvSpPr/>
          <p:nvPr userDrawn="1"/>
        </p:nvSpPr>
        <p:spPr>
          <a:xfrm>
            <a:off x="0" y="-1"/>
            <a:ext cx="9906000" cy="6858000"/>
          </a:xfrm>
          <a:custGeom>
            <a:avLst/>
            <a:gdLst>
              <a:gd name="connsiteX0" fmla="*/ 152400 w 9906000"/>
              <a:gd name="connsiteY0" fmla="*/ 152400 h 6858000"/>
              <a:gd name="connsiteX1" fmla="*/ 152400 w 9906000"/>
              <a:gd name="connsiteY1" fmla="*/ 6703469 h 6858000"/>
              <a:gd name="connsiteX2" fmla="*/ 9744364 w 9906000"/>
              <a:gd name="connsiteY2" fmla="*/ 6703469 h 6858000"/>
              <a:gd name="connsiteX3" fmla="*/ 9744364 w 9906000"/>
              <a:gd name="connsiteY3" fmla="*/ 152400 h 6858000"/>
              <a:gd name="connsiteX4" fmla="*/ 0 w 9906000"/>
              <a:gd name="connsiteY4" fmla="*/ 0 h 6858000"/>
              <a:gd name="connsiteX5" fmla="*/ 9906000 w 9906000"/>
              <a:gd name="connsiteY5" fmla="*/ 0 h 6858000"/>
              <a:gd name="connsiteX6" fmla="*/ 9906000 w 9906000"/>
              <a:gd name="connsiteY6" fmla="*/ 6858000 h 6858000"/>
              <a:gd name="connsiteX7" fmla="*/ 0 w 9906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06000" h="6858000">
                <a:moveTo>
                  <a:pt x="152400" y="152400"/>
                </a:moveTo>
                <a:lnTo>
                  <a:pt x="152400" y="6703469"/>
                </a:lnTo>
                <a:lnTo>
                  <a:pt x="9744364" y="6703469"/>
                </a:lnTo>
                <a:lnTo>
                  <a:pt x="9744364" y="152400"/>
                </a:lnTo>
                <a:close/>
                <a:moveTo>
                  <a:pt x="0" y="0"/>
                </a:moveTo>
                <a:lnTo>
                  <a:pt x="9906000" y="0"/>
                </a:lnTo>
                <a:lnTo>
                  <a:pt x="990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21" name="Picture 20" descr="Shape&#10;&#10;Description automatically generated with medium confidence">
            <a:extLst>
              <a:ext uri="{FF2B5EF4-FFF2-40B4-BE49-F238E27FC236}">
                <a16:creationId xmlns:a16="http://schemas.microsoft.com/office/drawing/2014/main" id="{E9F49053-895A-469C-83C4-4142EFBB233B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9" y="6388663"/>
            <a:ext cx="560705" cy="37973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2A00A32-0371-450E-B5DE-98D96C61E986}"/>
              </a:ext>
            </a:extLst>
          </p:cNvPr>
          <p:cNvGrpSpPr/>
          <p:nvPr userDrawn="1"/>
        </p:nvGrpSpPr>
        <p:grpSpPr>
          <a:xfrm>
            <a:off x="-659624" y="6168007"/>
            <a:ext cx="1419000" cy="1343042"/>
            <a:chOff x="-2681662" y="4062078"/>
            <a:chExt cx="2019221" cy="1911133"/>
          </a:xfrm>
        </p:grpSpPr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5F4AFCCD-6909-4A9E-BC22-5C085EA36C76}"/>
                </a:ext>
              </a:extLst>
            </p:cNvPr>
            <p:cNvSpPr/>
            <p:nvPr userDrawn="1"/>
          </p:nvSpPr>
          <p:spPr>
            <a:xfrm>
              <a:off x="-2681662" y="4062078"/>
              <a:ext cx="2019221" cy="1911133"/>
            </a:xfrm>
            <a:prstGeom prst="arc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346D18A-A33A-4F70-A6C0-805025725B5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708"/>
            <a:stretch/>
          </p:blipFill>
          <p:spPr>
            <a:xfrm>
              <a:off x="-1626260" y="4352551"/>
              <a:ext cx="731915" cy="5886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4054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.png"/><Relationship Id="rId3" Type="http://schemas.openxmlformats.org/officeDocument/2006/relationships/image" Target="../media/image4.png"/><Relationship Id="rId12" Type="http://schemas.openxmlformats.org/officeDocument/2006/relationships/hyperlink" Target="http://tex.stackexchange.com/questions/303833/how-to-lengthen-a-cube-horizontally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Table 6">
            <a:extLst>
              <a:ext uri="{FF2B5EF4-FFF2-40B4-BE49-F238E27FC236}">
                <a16:creationId xmlns:a16="http://schemas.microsoft.com/office/drawing/2014/main" id="{19C24DC9-186F-4510-9723-7C49D938BB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417416"/>
              </p:ext>
            </p:extLst>
          </p:nvPr>
        </p:nvGraphicFramePr>
        <p:xfrm>
          <a:off x="213361" y="894249"/>
          <a:ext cx="3321307" cy="4257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559">
                  <a:extLst>
                    <a:ext uri="{9D8B030D-6E8A-4147-A177-3AD203B41FA5}">
                      <a16:colId xmlns:a16="http://schemas.microsoft.com/office/drawing/2014/main" val="3632172952"/>
                    </a:ext>
                  </a:extLst>
                </a:gridCol>
                <a:gridCol w="1356249">
                  <a:extLst>
                    <a:ext uri="{9D8B030D-6E8A-4147-A177-3AD203B41FA5}">
                      <a16:colId xmlns:a16="http://schemas.microsoft.com/office/drawing/2014/main" val="2894720479"/>
                    </a:ext>
                  </a:extLst>
                </a:gridCol>
                <a:gridCol w="1257499">
                  <a:extLst>
                    <a:ext uri="{9D8B030D-6E8A-4147-A177-3AD203B41FA5}">
                      <a16:colId xmlns:a16="http://schemas.microsoft.com/office/drawing/2014/main" val="325690492"/>
                    </a:ext>
                  </a:extLst>
                </a:gridCol>
              </a:tblGrid>
              <a:tr h="22608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Term</a:t>
                      </a:r>
                      <a:endParaRPr lang="en-GB" sz="1000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Definition</a:t>
                      </a:r>
                      <a:endParaRPr lang="en-GB" sz="1000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Example</a:t>
                      </a:r>
                      <a:endParaRPr lang="en-GB" sz="1000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1640064"/>
                  </a:ext>
                </a:extLst>
              </a:tr>
              <a:tr h="467550">
                <a:tc>
                  <a:txBody>
                    <a:bodyPr/>
                    <a:lstStyle/>
                    <a:p>
                      <a:pPr marL="0" algn="ctr"/>
                      <a:r>
                        <a:rPr lang="en-GB" sz="1000" b="1" i="0" u="none" strike="noStrike" kern="1200" baseline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  <a:ea typeface="+mn-ea"/>
                          <a:cs typeface="+mn-cs"/>
                        </a:rPr>
                        <a:t>factor</a:t>
                      </a: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A number that divides exactly into another number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Factors of 12:</a:t>
                      </a:r>
                    </a:p>
                    <a:p>
                      <a:pPr marL="72000" algn="l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1, 2, 3, 4 , 6, 12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832779"/>
                  </a:ext>
                </a:extLst>
              </a:tr>
              <a:tr h="467550">
                <a:tc>
                  <a:txBody>
                    <a:bodyPr/>
                    <a:lstStyle/>
                    <a:p>
                      <a:pPr marL="0" algn="ctr"/>
                      <a:r>
                        <a:rPr lang="en-GB" sz="1000" b="1" i="0" u="none" strike="noStrike" kern="1200" baseline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  <a:ea typeface="+mn-ea"/>
                          <a:cs typeface="+mn-cs"/>
                        </a:rPr>
                        <a:t>common factor</a:t>
                      </a: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Factors of two numbers that are the same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Common factors of 8 and 12: 1, 2 and 4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4925748"/>
                  </a:ext>
                </a:extLst>
              </a:tr>
              <a:tr h="314117">
                <a:tc>
                  <a:txBody>
                    <a:bodyPr/>
                    <a:lstStyle/>
                    <a:p>
                      <a:pPr marL="0" algn="ctr"/>
                      <a:r>
                        <a:rPr lang="en-GB" sz="1000" b="1" i="0" u="none" strike="noStrike" kern="1200" baseline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  <a:ea typeface="+mn-ea"/>
                          <a:cs typeface="+mn-cs"/>
                        </a:rPr>
                        <a:t>prime </a:t>
                      </a:r>
                      <a:br>
                        <a:rPr lang="en-GB" sz="1000" b="1" i="0" u="none" strike="noStrike" kern="1200" baseline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  <a:ea typeface="+mn-ea"/>
                          <a:cs typeface="+mn-cs"/>
                        </a:rPr>
                      </a:br>
                      <a:r>
                        <a:rPr lang="en-GB" sz="1000" b="1" i="0" u="none" strike="noStrike" kern="1200" baseline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  <a:ea typeface="+mn-ea"/>
                          <a:cs typeface="+mn-cs"/>
                        </a:rPr>
                        <a:t>number</a:t>
                      </a: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A number with exactly two factors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2, 3, 5, , 11 , 13, 17, 19…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540115"/>
                  </a:ext>
                </a:extLst>
              </a:tr>
              <a:tr h="457837">
                <a:tc>
                  <a:txBody>
                    <a:bodyPr/>
                    <a:lstStyle/>
                    <a:p>
                      <a:pPr marL="0" algn="ctr"/>
                      <a:r>
                        <a:rPr lang="en-GB" sz="1000" b="1" i="0" u="none" strike="noStrike" kern="1200" baseline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  <a:ea typeface="+mn-ea"/>
                          <a:cs typeface="+mn-cs"/>
                        </a:rPr>
                        <a:t>composite number</a:t>
                      </a: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A number with more than two factors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12 (as it has six factors)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876131"/>
                  </a:ext>
                </a:extLst>
              </a:tr>
              <a:tr h="314117">
                <a:tc>
                  <a:txBody>
                    <a:bodyPr/>
                    <a:lstStyle/>
                    <a:p>
                      <a:pPr marL="0" algn="ctr"/>
                      <a:r>
                        <a:rPr lang="en-GB" sz="1000" b="1" i="0" u="none" strike="noStrike" kern="1200" baseline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  <a:ea typeface="+mn-ea"/>
                          <a:cs typeface="+mn-cs"/>
                        </a:rPr>
                        <a:t>prime </a:t>
                      </a:r>
                      <a:br>
                        <a:rPr lang="en-GB" sz="1000" b="1" i="0" u="none" strike="noStrike" kern="1200" baseline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  <a:ea typeface="+mn-ea"/>
                          <a:cs typeface="+mn-cs"/>
                        </a:rPr>
                      </a:br>
                      <a:r>
                        <a:rPr lang="en-GB" sz="1000" b="1" i="0" u="none" strike="noStrike" kern="1200" baseline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  <a:ea typeface="+mn-ea"/>
                          <a:cs typeface="+mn-cs"/>
                        </a:rPr>
                        <a:t>factor</a:t>
                      </a: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A factor that is prime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Prime factors of 12: 2, 3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1872361"/>
                  </a:ext>
                </a:extLst>
              </a:tr>
              <a:tr h="467550">
                <a:tc>
                  <a:txBody>
                    <a:bodyPr/>
                    <a:lstStyle/>
                    <a:p>
                      <a:pPr marL="0" algn="ctr"/>
                      <a:r>
                        <a:rPr lang="en-GB" sz="1000" b="1" i="0" u="none" strike="noStrike" kern="1200" baseline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  <a:ea typeface="+mn-ea"/>
                          <a:cs typeface="+mn-cs"/>
                        </a:rPr>
                        <a:t>multiple</a:t>
                      </a: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A number that is in another number’s times table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Multiples of 9:</a:t>
                      </a:r>
                    </a:p>
                    <a:p>
                      <a:pPr marL="72000" algn="l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9, 18, 27, 36…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856352"/>
                  </a:ext>
                </a:extLst>
              </a:tr>
              <a:tr h="467550">
                <a:tc>
                  <a:txBody>
                    <a:bodyPr/>
                    <a:lstStyle/>
                    <a:p>
                      <a:pPr marL="0" algn="ctr"/>
                      <a:r>
                        <a:rPr lang="en-GB" sz="1000" b="1" i="0" u="none" strike="noStrike" kern="1200" baseline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  <a:ea typeface="+mn-ea"/>
                          <a:cs typeface="+mn-cs"/>
                        </a:rPr>
                        <a:t> common multiple </a:t>
                      </a: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Multiples of two numbers that are the same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Common multiples of 4 and 6: 12,24…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01922"/>
                  </a:ext>
                </a:extLst>
              </a:tr>
              <a:tr h="467550">
                <a:tc>
                  <a:txBody>
                    <a:bodyPr/>
                    <a:lstStyle/>
                    <a:p>
                      <a:pPr marL="0" algn="ctr"/>
                      <a:r>
                        <a:rPr lang="en-GB" sz="1000" b="1" i="0" u="none" strike="noStrike" kern="1200" baseline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  <a:ea typeface="+mn-ea"/>
                          <a:cs typeface="+mn-cs"/>
                        </a:rPr>
                        <a:t> square numbers</a:t>
                      </a: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A result when a number has been multiplied by itself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/>
                      <a:r>
                        <a:rPr lang="en-GB" sz="1000" b="0" i="0" u="none" strike="noStrike" kern="1200" baseline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  <a:ea typeface="+mn-ea"/>
                          <a:cs typeface="+mn-cs"/>
                        </a:rPr>
                        <a:t>25 (52 = 5x5)</a:t>
                      </a:r>
                    </a:p>
                    <a:p>
                      <a:pPr marL="72000" algn="l"/>
                      <a:r>
                        <a:rPr lang="en-GB" sz="1000" b="0" i="0" u="none" strike="noStrike" kern="1200" baseline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  <a:ea typeface="+mn-ea"/>
                          <a:cs typeface="+mn-cs"/>
                        </a:rPr>
                        <a:t>49 (72 = 7x7) 	</a:t>
                      </a: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16066"/>
                  </a:ext>
                </a:extLst>
              </a:tr>
              <a:tr h="608083">
                <a:tc>
                  <a:txBody>
                    <a:bodyPr/>
                    <a:lstStyle/>
                    <a:p>
                      <a:pPr marL="0" algn="ctr"/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cube </a:t>
                      </a:r>
                      <a:br>
                        <a:rPr lang="en-US" sz="10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</a:b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numbers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When a number has been multiped by itself three times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/>
                      <a:r>
                        <a:rPr lang="en-GB" sz="1000" b="0" i="0" u="none" strike="noStrike" kern="1200" baseline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  <a:ea typeface="+mn-ea"/>
                          <a:cs typeface="+mn-cs"/>
                        </a:rPr>
                        <a:t>8 (23 = 2x2x2) </a:t>
                      </a:r>
                    </a:p>
                    <a:p>
                      <a:pPr marL="72000" algn="l"/>
                      <a:r>
                        <a:rPr lang="en-GB" sz="1000" b="0" i="0" u="none" strike="noStrike" kern="1200" baseline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  <a:ea typeface="+mn-ea"/>
                          <a:cs typeface="+mn-cs"/>
                        </a:rPr>
                        <a:t>27 (33 = 3x3x3)</a:t>
                      </a:r>
                    </a:p>
                  </a:txBody>
                  <a:tcPr marL="3600" marR="3600" marT="3600" marB="36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74935"/>
                  </a:ext>
                </a:extLst>
              </a:tr>
            </a:tbl>
          </a:graphicData>
        </a:graphic>
      </p:graphicFrame>
      <p:graphicFrame>
        <p:nvGraphicFramePr>
          <p:cNvPr id="60" name="Table 66">
            <a:extLst>
              <a:ext uri="{FF2B5EF4-FFF2-40B4-BE49-F238E27FC236}">
                <a16:creationId xmlns:a16="http://schemas.microsoft.com/office/drawing/2014/main" id="{203E4AE2-5056-46B8-88AD-EC53CFEE11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461525"/>
              </p:ext>
            </p:extLst>
          </p:nvPr>
        </p:nvGraphicFramePr>
        <p:xfrm>
          <a:off x="3620231" y="1999789"/>
          <a:ext cx="3267460" cy="1330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1957">
                  <a:extLst>
                    <a:ext uri="{9D8B030D-6E8A-4147-A177-3AD203B41FA5}">
                      <a16:colId xmlns:a16="http://schemas.microsoft.com/office/drawing/2014/main" val="519676937"/>
                    </a:ext>
                  </a:extLst>
                </a:gridCol>
                <a:gridCol w="865665">
                  <a:extLst>
                    <a:ext uri="{9D8B030D-6E8A-4147-A177-3AD203B41FA5}">
                      <a16:colId xmlns:a16="http://schemas.microsoft.com/office/drawing/2014/main" val="1345927270"/>
                    </a:ext>
                  </a:extLst>
                </a:gridCol>
                <a:gridCol w="771885">
                  <a:extLst>
                    <a:ext uri="{9D8B030D-6E8A-4147-A177-3AD203B41FA5}">
                      <a16:colId xmlns:a16="http://schemas.microsoft.com/office/drawing/2014/main" val="2450429547"/>
                    </a:ext>
                  </a:extLst>
                </a:gridCol>
                <a:gridCol w="807953">
                  <a:extLst>
                    <a:ext uri="{9D8B030D-6E8A-4147-A177-3AD203B41FA5}">
                      <a16:colId xmlns:a16="http://schemas.microsoft.com/office/drawing/2014/main" val="907459683"/>
                    </a:ext>
                  </a:extLst>
                </a:gridCol>
              </a:tblGrid>
              <a:tr h="310939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ABeeZee" panose="02000000000000000000" pitchFamily="2" charset="0"/>
                        </a:rPr>
                        <a:t>Equilateral</a:t>
                      </a:r>
                      <a:endParaRPr lang="en-GB" sz="1000" dirty="0"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BeeZee" panose="02000000000000000000" pitchFamily="2" charset="0"/>
                        </a:rPr>
                        <a:t>Isosceles </a:t>
                      </a:r>
                      <a:endParaRPr lang="en-GB" sz="1000" dirty="0"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BeeZee" panose="02000000000000000000" pitchFamily="2" charset="0"/>
                        </a:rPr>
                        <a:t>Scalene </a:t>
                      </a:r>
                      <a:endParaRPr lang="en-GB" sz="1000" dirty="0"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ABeeZee" panose="02000000000000000000" pitchFamily="2" charset="0"/>
                        </a:rPr>
                        <a:t>Right angled</a:t>
                      </a:r>
                      <a:endParaRPr lang="en-GB" sz="1000" dirty="0"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833570"/>
                  </a:ext>
                </a:extLst>
              </a:tr>
              <a:tr h="55326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036785"/>
                  </a:ext>
                </a:extLst>
              </a:tr>
              <a:tr h="4664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4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BeeZee" panose="02000000000000000000" pitchFamily="2" charset="0"/>
                          <a:ea typeface="+mn-ea"/>
                          <a:cs typeface="+mn-cs"/>
                        </a:rPr>
                        <a:t>3 equal sides and 3 angles of 60°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2 equal </a:t>
                      </a:r>
                      <a:br>
                        <a:rPr lang="en-US" sz="10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</a:br>
                      <a:r>
                        <a:rPr lang="en-US" sz="10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sides and 2 equal angles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BR" sz="10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No equal sides or angles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One angle </a:t>
                      </a:r>
                      <a:br>
                        <a:rPr lang="en-US" sz="10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</a:br>
                      <a:r>
                        <a:rPr lang="en-US" sz="10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is a right angle (90°)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20358"/>
                  </a:ext>
                </a:extLst>
              </a:tr>
            </a:tbl>
          </a:graphicData>
        </a:graphic>
      </p:graphicFrame>
      <p:pic>
        <p:nvPicPr>
          <p:cNvPr id="65" name="Picture 28">
            <a:extLst>
              <a:ext uri="{FF2B5EF4-FFF2-40B4-BE49-F238E27FC236}">
                <a16:creationId xmlns:a16="http://schemas.microsoft.com/office/drawing/2014/main" id="{5C088A79-685C-41A6-9CBC-25D01D8CF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373" y="2347121"/>
            <a:ext cx="553370" cy="497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74" name="AutoShape 31">
            <a:extLst>
              <a:ext uri="{FF2B5EF4-FFF2-40B4-BE49-F238E27FC236}">
                <a16:creationId xmlns:a16="http://schemas.microsoft.com/office/drawing/2014/main" id="{1B3AFBAE-246F-4122-9328-6DAA2752F2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0071" y="2407733"/>
            <a:ext cx="357823" cy="409502"/>
          </a:xfrm>
          <a:prstGeom prst="rtTriangle">
            <a:avLst/>
          </a:prstGeom>
          <a:solidFill>
            <a:srgbClr val="FEEFCC"/>
          </a:solidFill>
          <a:ln w="19050" algn="ctr">
            <a:solidFill>
              <a:srgbClr val="F98D2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aphicFrame>
        <p:nvGraphicFramePr>
          <p:cNvPr id="84" name="Table 66">
            <a:extLst>
              <a:ext uri="{FF2B5EF4-FFF2-40B4-BE49-F238E27FC236}">
                <a16:creationId xmlns:a16="http://schemas.microsoft.com/office/drawing/2014/main" id="{C615A60F-D3BA-49C3-A6A2-7035B422CF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9436092"/>
              </p:ext>
            </p:extLst>
          </p:nvPr>
        </p:nvGraphicFramePr>
        <p:xfrm>
          <a:off x="213361" y="5221825"/>
          <a:ext cx="3328368" cy="14182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6744">
                  <a:extLst>
                    <a:ext uri="{9D8B030D-6E8A-4147-A177-3AD203B41FA5}">
                      <a16:colId xmlns:a16="http://schemas.microsoft.com/office/drawing/2014/main" val="519676937"/>
                    </a:ext>
                  </a:extLst>
                </a:gridCol>
                <a:gridCol w="1168772">
                  <a:extLst>
                    <a:ext uri="{9D8B030D-6E8A-4147-A177-3AD203B41FA5}">
                      <a16:colId xmlns:a16="http://schemas.microsoft.com/office/drawing/2014/main" val="1345927270"/>
                    </a:ext>
                  </a:extLst>
                </a:gridCol>
                <a:gridCol w="972852">
                  <a:extLst>
                    <a:ext uri="{9D8B030D-6E8A-4147-A177-3AD203B41FA5}">
                      <a16:colId xmlns:a16="http://schemas.microsoft.com/office/drawing/2014/main" val="2450429547"/>
                    </a:ext>
                  </a:extLst>
                </a:gridCol>
              </a:tblGrid>
              <a:tr h="20962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Parallelogram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Rhombus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Trapezium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833570"/>
                  </a:ext>
                </a:extLst>
              </a:tr>
              <a:tr h="3197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036785"/>
                  </a:ext>
                </a:extLst>
              </a:tr>
              <a:tr h="6662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Two pairs </a:t>
                      </a:r>
                      <a:br>
                        <a:rPr lang="en-US" sz="10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</a:br>
                      <a:r>
                        <a:rPr lang="en-US" sz="10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of parallel </a:t>
                      </a:r>
                      <a:br>
                        <a:rPr lang="en-US" sz="10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</a:br>
                      <a:r>
                        <a:rPr lang="en-US" sz="10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sides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All sides have </a:t>
                      </a:r>
                      <a:br>
                        <a:rPr lang="en-US" sz="10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</a:br>
                      <a:r>
                        <a:rPr lang="en-US" sz="10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the same length and are parallel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One pair </a:t>
                      </a:r>
                      <a:br>
                        <a:rPr lang="en-US" sz="10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</a:br>
                      <a:r>
                        <a:rPr lang="en-US" sz="10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of parallel sides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20358"/>
                  </a:ext>
                </a:extLst>
              </a:tr>
            </a:tbl>
          </a:graphicData>
        </a:graphic>
      </p:graphicFrame>
      <p:pic>
        <p:nvPicPr>
          <p:cNvPr id="94" name="Picture 35">
            <a:extLst>
              <a:ext uri="{FF2B5EF4-FFF2-40B4-BE49-F238E27FC236}">
                <a16:creationId xmlns:a16="http://schemas.microsoft.com/office/drawing/2014/main" id="{F65D2151-B2CF-4749-A669-9B1CF0F69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623" y="5476552"/>
            <a:ext cx="727294" cy="49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95" name="Picture 36">
            <a:extLst>
              <a:ext uri="{FF2B5EF4-FFF2-40B4-BE49-F238E27FC236}">
                <a16:creationId xmlns:a16="http://schemas.microsoft.com/office/drawing/2014/main" id="{02EF6ACC-15FE-4F04-9686-7DB7FB048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10" y="5457309"/>
            <a:ext cx="626502" cy="49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97" name="Picture 37">
            <a:extLst>
              <a:ext uri="{FF2B5EF4-FFF2-40B4-BE49-F238E27FC236}">
                <a16:creationId xmlns:a16="http://schemas.microsoft.com/office/drawing/2014/main" id="{DF121D42-C9C7-4FC5-8ED9-C900F495D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564" y="5515362"/>
            <a:ext cx="587185" cy="402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76" name="Arc 75">
            <a:extLst>
              <a:ext uri="{FF2B5EF4-FFF2-40B4-BE49-F238E27FC236}">
                <a16:creationId xmlns:a16="http://schemas.microsoft.com/office/drawing/2014/main" id="{F2546F3A-92B7-4F38-A8B5-CAD072FB4969}"/>
              </a:ext>
            </a:extLst>
          </p:cNvPr>
          <p:cNvSpPr/>
          <p:nvPr/>
        </p:nvSpPr>
        <p:spPr>
          <a:xfrm>
            <a:off x="-643250" y="6169277"/>
            <a:ext cx="1419000" cy="1343042"/>
          </a:xfrm>
          <a:prstGeom prst="arc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E72C0C0-5012-4C93-875C-FE2E988BC340}"/>
              </a:ext>
            </a:extLst>
          </p:cNvPr>
          <p:cNvGraphicFramePr>
            <a:graphicFrameLocks noGrp="1"/>
          </p:cNvGraphicFramePr>
          <p:nvPr/>
        </p:nvGraphicFramePr>
        <p:xfrm>
          <a:off x="8604569" y="-129723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5145384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342556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9" name="Table 5">
                <a:extLst>
                  <a:ext uri="{FF2B5EF4-FFF2-40B4-BE49-F238E27FC236}">
                    <a16:creationId xmlns:a16="http://schemas.microsoft.com/office/drawing/2014/main" id="{1BB418C5-D401-41F4-955B-DD83592FF21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8348999"/>
                  </p:ext>
                </p:extLst>
              </p:nvPr>
            </p:nvGraphicFramePr>
            <p:xfrm>
              <a:off x="3619177" y="3387631"/>
              <a:ext cx="1748910" cy="3248538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528794">
                      <a:extLst>
                        <a:ext uri="{9D8B030D-6E8A-4147-A177-3AD203B41FA5}">
                          <a16:colId xmlns:a16="http://schemas.microsoft.com/office/drawing/2014/main" val="573332902"/>
                        </a:ext>
                      </a:extLst>
                    </a:gridCol>
                    <a:gridCol w="516146">
                      <a:extLst>
                        <a:ext uri="{9D8B030D-6E8A-4147-A177-3AD203B41FA5}">
                          <a16:colId xmlns:a16="http://schemas.microsoft.com/office/drawing/2014/main" val="1875506774"/>
                        </a:ext>
                      </a:extLst>
                    </a:gridCol>
                    <a:gridCol w="703970">
                      <a:extLst>
                        <a:ext uri="{9D8B030D-6E8A-4147-A177-3AD203B41FA5}">
                          <a16:colId xmlns:a16="http://schemas.microsoft.com/office/drawing/2014/main" val="4099697696"/>
                        </a:ext>
                      </a:extLst>
                    </a:gridCol>
                  </a:tblGrid>
                  <a:tr h="197896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tx1"/>
                              </a:solidFill>
                              <a:latin typeface="ABeeZee" panose="02000000000000000000" pitchFamily="2" charset="0"/>
                            </a:rPr>
                            <a:t>Fraction</a:t>
                          </a:r>
                          <a:endParaRPr lang="en-GB" sz="1000" dirty="0">
                            <a:solidFill>
                              <a:schemeClr val="tx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tx1"/>
                              </a:solidFill>
                              <a:latin typeface="ABeeZee" panose="02000000000000000000" pitchFamily="2" charset="0"/>
                            </a:rPr>
                            <a:t>Decimal</a:t>
                          </a:r>
                          <a:endParaRPr lang="en-GB" sz="1000" dirty="0">
                            <a:solidFill>
                              <a:schemeClr val="tx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tx1"/>
                              </a:solidFill>
                              <a:latin typeface="ABeeZee" panose="02000000000000000000" pitchFamily="2" charset="0"/>
                            </a:rPr>
                            <a:t>Percentage</a:t>
                          </a:r>
                          <a:endParaRPr lang="en-GB" sz="1000" dirty="0">
                            <a:solidFill>
                              <a:schemeClr val="tx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84061118"/>
                      </a:ext>
                    </a:extLst>
                  </a:tr>
                  <a:tr h="317791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0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0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0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0.01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1%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45859205"/>
                      </a:ext>
                    </a:extLst>
                  </a:tr>
                  <a:tr h="317791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0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0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0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0.05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5%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5214665"/>
                      </a:ext>
                    </a:extLst>
                  </a:tr>
                  <a:tr h="3361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0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0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0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0.1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10%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05450185"/>
                      </a:ext>
                    </a:extLst>
                  </a:tr>
                  <a:tr h="317861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0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0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0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0.2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20%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4612541"/>
                      </a:ext>
                    </a:extLst>
                  </a:tr>
                  <a:tr h="31673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0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0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0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0.25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25%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07407837"/>
                      </a:ext>
                    </a:extLst>
                  </a:tr>
                  <a:tr h="31673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0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0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0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0.5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50%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01070734"/>
                      </a:ext>
                    </a:extLst>
                  </a:tr>
                  <a:tr h="31673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0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0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US" sz="10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0.75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75%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0693486"/>
                      </a:ext>
                    </a:extLst>
                  </a:tr>
                  <a:tr h="20212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1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100%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73049277"/>
                      </a:ext>
                    </a:extLst>
                  </a:tr>
                  <a:tr h="317861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0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0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US" sz="10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0.4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40%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51688224"/>
                      </a:ext>
                    </a:extLst>
                  </a:tr>
                  <a:tr h="290839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0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0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US" sz="10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0.8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80%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3246955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9" name="Table 5">
                <a:extLst>
                  <a:ext uri="{FF2B5EF4-FFF2-40B4-BE49-F238E27FC236}">
                    <a16:creationId xmlns:a16="http://schemas.microsoft.com/office/drawing/2014/main" id="{1BB418C5-D401-41F4-955B-DD83592FF21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8348999"/>
                  </p:ext>
                </p:extLst>
              </p:nvPr>
            </p:nvGraphicFramePr>
            <p:xfrm>
              <a:off x="3619177" y="3387631"/>
              <a:ext cx="1748910" cy="3248538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528794">
                      <a:extLst>
                        <a:ext uri="{9D8B030D-6E8A-4147-A177-3AD203B41FA5}">
                          <a16:colId xmlns:a16="http://schemas.microsoft.com/office/drawing/2014/main" val="573332902"/>
                        </a:ext>
                      </a:extLst>
                    </a:gridCol>
                    <a:gridCol w="516146">
                      <a:extLst>
                        <a:ext uri="{9D8B030D-6E8A-4147-A177-3AD203B41FA5}">
                          <a16:colId xmlns:a16="http://schemas.microsoft.com/office/drawing/2014/main" val="1875506774"/>
                        </a:ext>
                      </a:extLst>
                    </a:gridCol>
                    <a:gridCol w="703970">
                      <a:extLst>
                        <a:ext uri="{9D8B030D-6E8A-4147-A177-3AD203B41FA5}">
                          <a16:colId xmlns:a16="http://schemas.microsoft.com/office/drawing/2014/main" val="4099697696"/>
                        </a:ext>
                      </a:extLst>
                    </a:gridCol>
                  </a:tblGrid>
                  <a:tr h="197896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tx1"/>
                              </a:solidFill>
                              <a:latin typeface="ABeeZee" panose="02000000000000000000" pitchFamily="2" charset="0"/>
                            </a:rPr>
                            <a:t>Fraction</a:t>
                          </a:r>
                          <a:endParaRPr lang="en-GB" sz="1000" dirty="0">
                            <a:solidFill>
                              <a:schemeClr val="tx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tx1"/>
                              </a:solidFill>
                              <a:latin typeface="ABeeZee" panose="02000000000000000000" pitchFamily="2" charset="0"/>
                            </a:rPr>
                            <a:t>Decimal</a:t>
                          </a:r>
                          <a:endParaRPr lang="en-GB" sz="1000" dirty="0">
                            <a:solidFill>
                              <a:schemeClr val="tx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tx1"/>
                              </a:solidFill>
                              <a:latin typeface="ABeeZee" panose="02000000000000000000" pitchFamily="2" charset="0"/>
                            </a:rPr>
                            <a:t>Percentage</a:t>
                          </a:r>
                          <a:endParaRPr lang="en-GB" sz="1000" dirty="0">
                            <a:solidFill>
                              <a:schemeClr val="tx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84061118"/>
                      </a:ext>
                    </a:extLst>
                  </a:tr>
                  <a:tr h="31779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l="-1149" t="-67308" r="-233333" b="-876923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0.01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1%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45859205"/>
                      </a:ext>
                    </a:extLst>
                  </a:tr>
                  <a:tr h="31779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l="-1149" t="-167308" r="-233333" b="-776923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0.05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5%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5214665"/>
                      </a:ext>
                    </a:extLst>
                  </a:tr>
                  <a:tr h="336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l="-1149" t="-252727" r="-233333" b="-634545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0.1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10%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05450185"/>
                      </a:ext>
                    </a:extLst>
                  </a:tr>
                  <a:tr h="3178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l="-1149" t="-366038" r="-233333" b="-558491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0.2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20%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4612541"/>
                      </a:ext>
                    </a:extLst>
                  </a:tr>
                  <a:tr h="3167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l="-1149" t="-475000" r="-233333" b="-469231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0.25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25%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07407837"/>
                      </a:ext>
                    </a:extLst>
                  </a:tr>
                  <a:tr h="3167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l="-1149" t="-575000" r="-233333" b="-369231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0.5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50%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01070734"/>
                      </a:ext>
                    </a:extLst>
                  </a:tr>
                  <a:tr h="3167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l="-1149" t="-675000" r="-233333" b="-269231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0.75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75%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0693486"/>
                      </a:ext>
                    </a:extLst>
                  </a:tr>
                  <a:tr h="202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l="-1149" t="-1221212" r="-233333" b="-324242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1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100%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73049277"/>
                      </a:ext>
                    </a:extLst>
                  </a:tr>
                  <a:tr h="3178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l="-1149" t="-838462" r="-233333" b="-105769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0.4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40%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51688224"/>
                      </a:ext>
                    </a:extLst>
                  </a:tr>
                  <a:tr h="29083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l="-1149" t="-1016667" r="-233333" b="-14583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0.8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80%</a:t>
                          </a:r>
                          <a:endParaRPr lang="en-GB" sz="10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32469553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16" name="Table 42">
            <a:extLst>
              <a:ext uri="{FF2B5EF4-FFF2-40B4-BE49-F238E27FC236}">
                <a16:creationId xmlns:a16="http://schemas.microsoft.com/office/drawing/2014/main" id="{62A789D4-D858-49DD-8AD6-1745AFA3CF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636850"/>
              </p:ext>
            </p:extLst>
          </p:nvPr>
        </p:nvGraphicFramePr>
        <p:xfrm>
          <a:off x="5243360" y="235286"/>
          <a:ext cx="1644331" cy="16900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881">
                  <a:extLst>
                    <a:ext uri="{9D8B030D-6E8A-4147-A177-3AD203B41FA5}">
                      <a16:colId xmlns:a16="http://schemas.microsoft.com/office/drawing/2014/main" val="363624669"/>
                    </a:ext>
                  </a:extLst>
                </a:gridCol>
                <a:gridCol w="1143450">
                  <a:extLst>
                    <a:ext uri="{9D8B030D-6E8A-4147-A177-3AD203B41FA5}">
                      <a16:colId xmlns:a16="http://schemas.microsoft.com/office/drawing/2014/main" val="3999178396"/>
                    </a:ext>
                  </a:extLst>
                </a:gridCol>
              </a:tblGrid>
              <a:tr h="19442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Measurement Conversions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277051"/>
                  </a:ext>
                </a:extLst>
              </a:tr>
              <a:tr h="19442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1cm</a:t>
                      </a:r>
                      <a:endParaRPr lang="en-GB" sz="10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10mm</a:t>
                      </a:r>
                      <a:endParaRPr lang="en-GB" sz="10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4577734"/>
                  </a:ext>
                </a:extLst>
              </a:tr>
              <a:tr h="19442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1m</a:t>
                      </a:r>
                      <a:endParaRPr lang="en-GB" sz="10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100cm</a:t>
                      </a:r>
                      <a:endParaRPr lang="en-GB" sz="10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0809579"/>
                  </a:ext>
                </a:extLst>
              </a:tr>
              <a:tr h="19442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1km</a:t>
                      </a:r>
                      <a:endParaRPr lang="en-GB" sz="10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1,000m</a:t>
                      </a:r>
                      <a:endParaRPr lang="en-GB" sz="10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025613"/>
                  </a:ext>
                </a:extLst>
              </a:tr>
              <a:tr h="19442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 mile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1.6km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2784311"/>
                  </a:ext>
                </a:extLst>
              </a:tr>
              <a:tr h="30935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1km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0.625 </a:t>
                      </a:r>
                      <a:b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</a:br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(5/8 mile)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5978273"/>
                  </a:ext>
                </a:extLst>
              </a:tr>
              <a:tr h="19442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1kg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1,000 grams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1731964"/>
                  </a:ext>
                </a:extLst>
              </a:tr>
              <a:tr h="214164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 </a:t>
                      </a:r>
                      <a:r>
                        <a:rPr lang="en-US" sz="1000" dirty="0" err="1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litre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1,000 </a:t>
                      </a:r>
                      <a:r>
                        <a:rPr lang="en-US" sz="1000" dirty="0" err="1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millilitres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316196"/>
                  </a:ext>
                </a:extLst>
              </a:tr>
            </a:tbl>
          </a:graphicData>
        </a:graphic>
      </p:graphicFrame>
      <p:graphicFrame>
        <p:nvGraphicFramePr>
          <p:cNvPr id="24" name="Table 132">
            <a:extLst>
              <a:ext uri="{FF2B5EF4-FFF2-40B4-BE49-F238E27FC236}">
                <a16:creationId xmlns:a16="http://schemas.microsoft.com/office/drawing/2014/main" id="{93C0DCB8-CBCE-4F75-8109-BF5F1BC659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788713"/>
              </p:ext>
            </p:extLst>
          </p:nvPr>
        </p:nvGraphicFramePr>
        <p:xfrm>
          <a:off x="6978420" y="3302481"/>
          <a:ext cx="1164793" cy="1162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4793">
                  <a:extLst>
                    <a:ext uri="{9D8B030D-6E8A-4147-A177-3AD203B41FA5}">
                      <a16:colId xmlns:a16="http://schemas.microsoft.com/office/drawing/2014/main" val="3544507389"/>
                    </a:ext>
                  </a:extLst>
                </a:gridCol>
              </a:tblGrid>
              <a:tr h="190236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Area of a triangle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728910"/>
                  </a:ext>
                </a:extLst>
              </a:tr>
              <a:tr h="333125"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 u="none" strike="noStrike" baseline="0" dirty="0">
                          <a:solidFill>
                            <a:srgbClr val="000000"/>
                          </a:solidFill>
                          <a:latin typeface="ABeeZee" panose="02000000000000000000" pitchFamily="2" charset="0"/>
                        </a:rPr>
                        <a:t>(base x height) ÷ 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985140"/>
                  </a:ext>
                </a:extLst>
              </a:tr>
              <a:tr h="63962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0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312679"/>
                  </a:ext>
                </a:extLst>
              </a:tr>
            </a:tbl>
          </a:graphicData>
        </a:graphic>
      </p:graphicFrame>
      <p:pic>
        <p:nvPicPr>
          <p:cNvPr id="31" name="Picture 30">
            <a:extLst>
              <a:ext uri="{FF2B5EF4-FFF2-40B4-BE49-F238E27FC236}">
                <a16:creationId xmlns:a16="http://schemas.microsoft.com/office/drawing/2014/main" id="{992BE80C-CEC6-4101-88F5-CE22AACC2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5247" y="3851851"/>
            <a:ext cx="1007509" cy="558568"/>
          </a:xfrm>
          <a:prstGeom prst="rect">
            <a:avLst/>
          </a:prstGeom>
        </p:spPr>
      </p:pic>
      <p:graphicFrame>
        <p:nvGraphicFramePr>
          <p:cNvPr id="34" name="Table 132">
            <a:extLst>
              <a:ext uri="{FF2B5EF4-FFF2-40B4-BE49-F238E27FC236}">
                <a16:creationId xmlns:a16="http://schemas.microsoft.com/office/drawing/2014/main" id="{094B1FCF-5FD2-4E7A-A142-B5F4BD3DC7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7948046"/>
              </p:ext>
            </p:extLst>
          </p:nvPr>
        </p:nvGraphicFramePr>
        <p:xfrm>
          <a:off x="8144264" y="3301349"/>
          <a:ext cx="1526008" cy="11636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6008">
                  <a:extLst>
                    <a:ext uri="{9D8B030D-6E8A-4147-A177-3AD203B41FA5}">
                      <a16:colId xmlns:a16="http://schemas.microsoft.com/office/drawing/2014/main" val="3544507389"/>
                    </a:ext>
                  </a:extLst>
                </a:gridCol>
              </a:tblGrid>
              <a:tr h="181835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Area of a parallelogram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728910"/>
                  </a:ext>
                </a:extLst>
              </a:tr>
              <a:tr h="339783"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 u="none" strike="noStrike" baseline="0" dirty="0">
                          <a:solidFill>
                            <a:srgbClr val="000000"/>
                          </a:solidFill>
                          <a:latin typeface="ABeeZee" panose="02000000000000000000" pitchFamily="2" charset="0"/>
                        </a:rPr>
                        <a:t>base x height </a:t>
                      </a:r>
                      <a:r>
                        <a:rPr lang="en-US" sz="900" b="0" i="1" u="none" strike="noStrike" baseline="0" dirty="0">
                          <a:solidFill>
                            <a:srgbClr val="000000"/>
                          </a:solidFill>
                          <a:latin typeface="ABeeZee" panose="02000000000000000000" pitchFamily="2" charset="0"/>
                        </a:rPr>
                        <a:t>(Height = perpendicular height) </a:t>
                      </a:r>
                      <a:endParaRPr lang="en-GB" sz="900" dirty="0"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985140"/>
                  </a:ext>
                </a:extLst>
              </a:tr>
              <a:tr h="64201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0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312679"/>
                  </a:ext>
                </a:extLst>
              </a:tr>
            </a:tbl>
          </a:graphicData>
        </a:graphic>
      </p:graphicFrame>
      <p:pic>
        <p:nvPicPr>
          <p:cNvPr id="32" name="Picture 31">
            <a:extLst>
              <a:ext uri="{FF2B5EF4-FFF2-40B4-BE49-F238E27FC236}">
                <a16:creationId xmlns:a16="http://schemas.microsoft.com/office/drawing/2014/main" id="{BD2E573A-EA90-4AC1-A8A9-436F7EA648F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48366" y="3902392"/>
            <a:ext cx="1103173" cy="539526"/>
          </a:xfrm>
          <a:prstGeom prst="rect">
            <a:avLst/>
          </a:prstGeom>
        </p:spPr>
      </p:pic>
      <p:graphicFrame>
        <p:nvGraphicFramePr>
          <p:cNvPr id="36" name="Table 5">
            <a:extLst>
              <a:ext uri="{FF2B5EF4-FFF2-40B4-BE49-F238E27FC236}">
                <a16:creationId xmlns:a16="http://schemas.microsoft.com/office/drawing/2014/main" id="{8DC10DFC-8A69-4123-86E4-B6033382F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874615"/>
              </p:ext>
            </p:extLst>
          </p:nvPr>
        </p:nvGraphicFramePr>
        <p:xfrm>
          <a:off x="6978421" y="1907675"/>
          <a:ext cx="1486750" cy="1316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9773">
                  <a:extLst>
                    <a:ext uri="{9D8B030D-6E8A-4147-A177-3AD203B41FA5}">
                      <a16:colId xmlns:a16="http://schemas.microsoft.com/office/drawing/2014/main" val="3208353410"/>
                    </a:ext>
                  </a:extLst>
                </a:gridCol>
                <a:gridCol w="466977">
                  <a:extLst>
                    <a:ext uri="{9D8B030D-6E8A-4147-A177-3AD203B41FA5}">
                      <a16:colId xmlns:a16="http://schemas.microsoft.com/office/drawing/2014/main" val="2938825562"/>
                    </a:ext>
                  </a:extLst>
                </a:gridCol>
              </a:tblGrid>
              <a:tr h="172333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Name</a:t>
                      </a:r>
                      <a:endParaRPr lang="en-GB" sz="1000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Sides</a:t>
                      </a:r>
                      <a:endParaRPr lang="en-GB" sz="1000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7520511"/>
                  </a:ext>
                </a:extLst>
              </a:tr>
              <a:tr h="16346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quadrilateral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3600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4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92334"/>
                  </a:ext>
                </a:extLst>
              </a:tr>
              <a:tr h="16346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pentagon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3600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5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459727"/>
                  </a:ext>
                </a:extLst>
              </a:tr>
              <a:tr h="16346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hexagon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3600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6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527181"/>
                  </a:ext>
                </a:extLst>
              </a:tr>
              <a:tr h="16346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heptagon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3600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7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65995"/>
                  </a:ext>
                </a:extLst>
              </a:tr>
              <a:tr h="16346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octagon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3600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8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908478"/>
                  </a:ext>
                </a:extLst>
              </a:tr>
              <a:tr h="16346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nonagon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3600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9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879052"/>
                  </a:ext>
                </a:extLst>
              </a:tr>
              <a:tr h="16346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Decagon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3600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10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0586049"/>
                  </a:ext>
                </a:extLst>
              </a:tr>
            </a:tbl>
          </a:graphicData>
        </a:graphic>
      </p:graphicFrame>
      <p:graphicFrame>
        <p:nvGraphicFramePr>
          <p:cNvPr id="38" name="Table 5">
            <a:extLst>
              <a:ext uri="{FF2B5EF4-FFF2-40B4-BE49-F238E27FC236}">
                <a16:creationId xmlns:a16="http://schemas.microsoft.com/office/drawing/2014/main" id="{92A0D966-BC0B-4409-8ED6-6245943239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299493"/>
              </p:ext>
            </p:extLst>
          </p:nvPr>
        </p:nvGraphicFramePr>
        <p:xfrm>
          <a:off x="8555900" y="1905575"/>
          <a:ext cx="1108662" cy="12994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720">
                  <a:extLst>
                    <a:ext uri="{9D8B030D-6E8A-4147-A177-3AD203B41FA5}">
                      <a16:colId xmlns:a16="http://schemas.microsoft.com/office/drawing/2014/main" val="2688896529"/>
                    </a:ext>
                  </a:extLst>
                </a:gridCol>
                <a:gridCol w="567942">
                  <a:extLst>
                    <a:ext uri="{9D8B030D-6E8A-4147-A177-3AD203B41FA5}">
                      <a16:colId xmlns:a16="http://schemas.microsoft.com/office/drawing/2014/main" val="182035212"/>
                    </a:ext>
                  </a:extLst>
                </a:gridCol>
              </a:tblGrid>
              <a:tr h="176739"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Roman Numerals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477554"/>
                  </a:ext>
                </a:extLst>
              </a:tr>
              <a:tr h="160384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</a:t>
                      </a:r>
                      <a:endParaRPr lang="en-GB" sz="105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I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94964"/>
                  </a:ext>
                </a:extLst>
              </a:tr>
              <a:tr h="160384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5</a:t>
                      </a:r>
                      <a:endParaRPr lang="en-GB" sz="105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V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855677"/>
                  </a:ext>
                </a:extLst>
              </a:tr>
              <a:tr h="160384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10</a:t>
                      </a:r>
                      <a:endParaRPr lang="en-GB" sz="105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X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666327"/>
                  </a:ext>
                </a:extLst>
              </a:tr>
              <a:tr h="160384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50</a:t>
                      </a:r>
                      <a:endParaRPr lang="en-GB" sz="10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L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073489"/>
                  </a:ext>
                </a:extLst>
              </a:tr>
              <a:tr h="160384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100</a:t>
                      </a:r>
                      <a:endParaRPr lang="en-GB" sz="10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C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580947"/>
                  </a:ext>
                </a:extLst>
              </a:tr>
              <a:tr h="160384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500</a:t>
                      </a:r>
                      <a:endParaRPr lang="en-GB" sz="10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D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0585779"/>
                  </a:ext>
                </a:extLst>
              </a:tr>
              <a:tr h="160384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1,000</a:t>
                      </a:r>
                      <a:endParaRPr lang="en-GB" sz="10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M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4666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00E2230-0A62-440B-A714-3F63E2B82069}"/>
              </a:ext>
            </a:extLst>
          </p:cNvPr>
          <p:cNvSpPr txBox="1"/>
          <p:nvPr/>
        </p:nvSpPr>
        <p:spPr>
          <a:xfrm>
            <a:off x="-2177592" y="0"/>
            <a:ext cx="2011987" cy="1343042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Due to font size (10pt), we recommend printing this page at A3 size </a:t>
            </a:r>
            <a:br>
              <a:rPr lang="en-US" sz="1600" dirty="0">
                <a:solidFill>
                  <a:schemeClr val="bg1"/>
                </a:solidFill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1600" dirty="0">
                <a:solidFill>
                  <a:schemeClr val="bg1"/>
                </a:solidFill>
                <a:highlight>
                  <a:srgbClr val="FFFF0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if possible.</a:t>
            </a:r>
          </a:p>
        </p:txBody>
      </p:sp>
      <p:graphicFrame>
        <p:nvGraphicFramePr>
          <p:cNvPr id="43" name="Table 15">
            <a:extLst>
              <a:ext uri="{FF2B5EF4-FFF2-40B4-BE49-F238E27FC236}">
                <a16:creationId xmlns:a16="http://schemas.microsoft.com/office/drawing/2014/main" id="{78DAF930-BD9B-4C2F-89F0-4FFBC85F93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8850350"/>
              </p:ext>
            </p:extLst>
          </p:nvPr>
        </p:nvGraphicFramePr>
        <p:xfrm>
          <a:off x="6978420" y="235285"/>
          <a:ext cx="2684973" cy="15965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6050">
                  <a:extLst>
                    <a:ext uri="{9D8B030D-6E8A-4147-A177-3AD203B41FA5}">
                      <a16:colId xmlns:a16="http://schemas.microsoft.com/office/drawing/2014/main" val="1342548399"/>
                    </a:ext>
                  </a:extLst>
                </a:gridCol>
                <a:gridCol w="618923">
                  <a:extLst>
                    <a:ext uri="{9D8B030D-6E8A-4147-A177-3AD203B41FA5}">
                      <a16:colId xmlns:a16="http://schemas.microsoft.com/office/drawing/2014/main" val="2991385916"/>
                    </a:ext>
                  </a:extLst>
                </a:gridCol>
              </a:tblGrid>
              <a:tr h="177389"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Full turn</a:t>
                      </a:r>
                      <a:endParaRPr lang="en-GB" sz="10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360º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308942"/>
                  </a:ext>
                </a:extLst>
              </a:tr>
              <a:tr h="177389"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Half turn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180º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892005"/>
                  </a:ext>
                </a:extLst>
              </a:tr>
              <a:tr h="177389"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Right angle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b="1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90º</a:t>
                      </a:r>
                      <a:r>
                        <a:rPr lang="en-US" sz="1000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 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213106"/>
                  </a:ext>
                </a:extLst>
              </a:tr>
              <a:tr h="177389"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Acute angle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&lt;</a:t>
                      </a:r>
                      <a:r>
                        <a:rPr lang="en-US" sz="1000" b="1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90º</a:t>
                      </a:r>
                      <a:r>
                        <a:rPr lang="en-US" sz="1000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 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0460329"/>
                  </a:ext>
                </a:extLst>
              </a:tr>
              <a:tr h="177389"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Obtuse angle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&lt;</a:t>
                      </a:r>
                      <a:r>
                        <a:rPr lang="en-US" sz="1000" b="1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180º</a:t>
                      </a:r>
                      <a:r>
                        <a:rPr lang="en-US" sz="1000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 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553960"/>
                  </a:ext>
                </a:extLst>
              </a:tr>
              <a:tr h="177389"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Reflex angle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&gt;</a:t>
                      </a:r>
                      <a:r>
                        <a:rPr lang="en-US" sz="1000" b="1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180º</a:t>
                      </a:r>
                      <a:r>
                        <a:rPr lang="en-US" sz="1000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 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5455226"/>
                  </a:ext>
                </a:extLst>
              </a:tr>
              <a:tr h="177389"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Angle on a straight line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b="1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180º</a:t>
                      </a:r>
                      <a:r>
                        <a:rPr lang="en-US" sz="1000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 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126052"/>
                  </a:ext>
                </a:extLst>
              </a:tr>
              <a:tr h="177389"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Angles inside a triangle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180º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184954"/>
                  </a:ext>
                </a:extLst>
              </a:tr>
              <a:tr h="177389">
                <a:tc>
                  <a:txBody>
                    <a:bodyPr/>
                    <a:lstStyle/>
                    <a:p>
                      <a:pPr marL="72000" algn="l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Angles inside a quadrilateral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360º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204553"/>
                  </a:ext>
                </a:extLst>
              </a:tr>
            </a:tbl>
          </a:graphicData>
        </a:graphic>
      </p:graphicFrame>
      <p:graphicFrame>
        <p:nvGraphicFramePr>
          <p:cNvPr id="44" name="Table 5">
            <a:extLst>
              <a:ext uri="{FF2B5EF4-FFF2-40B4-BE49-F238E27FC236}">
                <a16:creationId xmlns:a16="http://schemas.microsoft.com/office/drawing/2014/main" id="{F677AAD8-5ADE-4B16-952C-EDE02B3C29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158223"/>
              </p:ext>
            </p:extLst>
          </p:nvPr>
        </p:nvGraphicFramePr>
        <p:xfrm>
          <a:off x="5445535" y="3387631"/>
          <a:ext cx="1448375" cy="3252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9971">
                  <a:extLst>
                    <a:ext uri="{9D8B030D-6E8A-4147-A177-3AD203B41FA5}">
                      <a16:colId xmlns:a16="http://schemas.microsoft.com/office/drawing/2014/main" val="3208353410"/>
                    </a:ext>
                  </a:extLst>
                </a:gridCol>
                <a:gridCol w="658404">
                  <a:extLst>
                    <a:ext uri="{9D8B030D-6E8A-4147-A177-3AD203B41FA5}">
                      <a16:colId xmlns:a16="http://schemas.microsoft.com/office/drawing/2014/main" val="1225816337"/>
                    </a:ext>
                  </a:extLst>
                </a:gridCol>
              </a:tblGrid>
              <a:tr h="201096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Month</a:t>
                      </a:r>
                      <a:endParaRPr lang="en-GB" sz="1000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Days</a:t>
                      </a:r>
                      <a:endParaRPr lang="en-GB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7520511"/>
                  </a:ext>
                </a:extLst>
              </a:tr>
              <a:tr h="222771">
                <a:tc>
                  <a:txBody>
                    <a:bodyPr/>
                    <a:lstStyle/>
                    <a:p>
                      <a:pPr marL="72000" lvl="0" algn="l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January</a:t>
                      </a:r>
                      <a:endParaRPr lang="en-GB" sz="10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algn="l"/>
                      <a:r>
                        <a:rPr lang="en-GB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31 days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92334"/>
                  </a:ext>
                </a:extLst>
              </a:tr>
              <a:tr h="222771">
                <a:tc>
                  <a:txBody>
                    <a:bodyPr/>
                    <a:lstStyle/>
                    <a:p>
                      <a:pPr marL="72000" lvl="0" algn="l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February</a:t>
                      </a:r>
                      <a:endParaRPr lang="en-GB" sz="10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algn="l"/>
                      <a:r>
                        <a:rPr lang="en-GB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28 days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459727"/>
                  </a:ext>
                </a:extLst>
              </a:tr>
              <a:tr h="222771">
                <a:tc>
                  <a:txBody>
                    <a:bodyPr/>
                    <a:lstStyle/>
                    <a:p>
                      <a:pPr marL="72000" lvl="0" algn="l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March</a:t>
                      </a:r>
                      <a:endParaRPr lang="en-GB" sz="10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algn="l"/>
                      <a:r>
                        <a:rPr lang="en-GB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31 days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527181"/>
                  </a:ext>
                </a:extLst>
              </a:tr>
              <a:tr h="222771">
                <a:tc>
                  <a:txBody>
                    <a:bodyPr/>
                    <a:lstStyle/>
                    <a:p>
                      <a:pPr marL="72000" lvl="0" algn="l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April</a:t>
                      </a:r>
                      <a:endParaRPr lang="en-GB" sz="10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algn="l"/>
                      <a:r>
                        <a:rPr lang="en-GB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30 days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65995"/>
                  </a:ext>
                </a:extLst>
              </a:tr>
              <a:tr h="222771">
                <a:tc>
                  <a:txBody>
                    <a:bodyPr/>
                    <a:lstStyle/>
                    <a:p>
                      <a:pPr marL="72000" lvl="0" algn="l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May</a:t>
                      </a:r>
                      <a:endParaRPr lang="en-GB" sz="10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algn="l"/>
                      <a:r>
                        <a:rPr lang="en-GB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31 days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908478"/>
                  </a:ext>
                </a:extLst>
              </a:tr>
              <a:tr h="222771">
                <a:tc>
                  <a:txBody>
                    <a:bodyPr/>
                    <a:lstStyle/>
                    <a:p>
                      <a:pPr marL="72000" lvl="0" algn="l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June</a:t>
                      </a:r>
                      <a:endParaRPr lang="en-GB" sz="10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algn="l"/>
                      <a:r>
                        <a:rPr lang="en-GB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30 days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879052"/>
                  </a:ext>
                </a:extLst>
              </a:tr>
              <a:tr h="222771">
                <a:tc>
                  <a:txBody>
                    <a:bodyPr/>
                    <a:lstStyle/>
                    <a:p>
                      <a:pPr marL="72000" lvl="0" algn="l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July</a:t>
                      </a:r>
                      <a:endParaRPr lang="en-GB" sz="10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algn="l"/>
                      <a:r>
                        <a:rPr lang="en-GB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31 days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0586049"/>
                  </a:ext>
                </a:extLst>
              </a:tr>
              <a:tr h="222771">
                <a:tc>
                  <a:txBody>
                    <a:bodyPr/>
                    <a:lstStyle/>
                    <a:p>
                      <a:pPr marL="72000" lvl="0" algn="l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August</a:t>
                      </a:r>
                      <a:endParaRPr lang="en-GB" sz="10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algn="l"/>
                      <a:r>
                        <a:rPr lang="en-GB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31 days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6184955"/>
                  </a:ext>
                </a:extLst>
              </a:tr>
              <a:tr h="222771">
                <a:tc>
                  <a:txBody>
                    <a:bodyPr/>
                    <a:lstStyle/>
                    <a:p>
                      <a:pPr marL="72000" lvl="0" algn="l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September</a:t>
                      </a:r>
                      <a:endParaRPr lang="en-GB" sz="10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algn="l"/>
                      <a:r>
                        <a:rPr lang="en-GB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30 days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630299"/>
                  </a:ext>
                </a:extLst>
              </a:tr>
              <a:tr h="222771">
                <a:tc>
                  <a:txBody>
                    <a:bodyPr/>
                    <a:lstStyle/>
                    <a:p>
                      <a:pPr marL="72000" lvl="0" algn="l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October</a:t>
                      </a:r>
                      <a:endParaRPr lang="en-GB" sz="10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algn="l"/>
                      <a:r>
                        <a:rPr lang="en-GB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31 days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034299"/>
                  </a:ext>
                </a:extLst>
              </a:tr>
              <a:tr h="222771">
                <a:tc>
                  <a:txBody>
                    <a:bodyPr/>
                    <a:lstStyle/>
                    <a:p>
                      <a:pPr marL="72000" lvl="0" algn="l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November</a:t>
                      </a:r>
                      <a:endParaRPr lang="en-GB" sz="10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algn="l"/>
                      <a:r>
                        <a:rPr lang="en-GB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30 days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8036159"/>
                  </a:ext>
                </a:extLst>
              </a:tr>
              <a:tr h="222771">
                <a:tc>
                  <a:txBody>
                    <a:bodyPr/>
                    <a:lstStyle/>
                    <a:p>
                      <a:pPr marL="72000" lvl="0" algn="l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December</a:t>
                      </a:r>
                      <a:endParaRPr lang="en-GB" sz="10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algn="l"/>
                      <a:r>
                        <a:rPr lang="en-GB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31 days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656904"/>
                  </a:ext>
                </a:extLst>
              </a:tr>
              <a:tr h="378107"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 year = 365 days</a:t>
                      </a:r>
                    </a:p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Leap year = 366 days</a:t>
                      </a:r>
                      <a:endParaRPr lang="en-GB" sz="10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2000" lvl="0" algn="l"/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352697"/>
                  </a:ext>
                </a:extLst>
              </a:tr>
            </a:tbl>
          </a:graphicData>
        </a:graphic>
      </p:graphicFrame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8C337876-F8ED-46AD-9BD8-6C29B70EEBED}"/>
              </a:ext>
            </a:extLst>
          </p:cNvPr>
          <p:cNvSpPr/>
          <p:nvPr/>
        </p:nvSpPr>
        <p:spPr>
          <a:xfrm>
            <a:off x="6978420" y="4522368"/>
            <a:ext cx="2684973" cy="2113801"/>
          </a:xfrm>
          <a:prstGeom prst="roundRect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bg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D48792E5-75E3-4BFD-AE5C-EDB39CF8A3DF}"/>
              </a:ext>
            </a:extLst>
          </p:cNvPr>
          <p:cNvSpPr/>
          <p:nvPr/>
        </p:nvSpPr>
        <p:spPr>
          <a:xfrm>
            <a:off x="7035246" y="6131332"/>
            <a:ext cx="2578601" cy="423010"/>
          </a:xfrm>
          <a:prstGeom prst="roundRect">
            <a:avLst>
              <a:gd name="adj" fmla="val 0"/>
            </a:avLst>
          </a:prstGeom>
          <a:solidFill>
            <a:sysClr val="window" lastClr="FFFFFF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7B62294-6B9D-4F18-BE68-9BA332681D66}"/>
              </a:ext>
            </a:extLst>
          </p:cNvPr>
          <p:cNvSpPr txBox="1"/>
          <p:nvPr/>
        </p:nvSpPr>
        <p:spPr>
          <a:xfrm>
            <a:off x="7035246" y="6146572"/>
            <a:ext cx="2578602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914400"/>
            <a:r>
              <a:rPr lang="en-US" sz="1000" b="1" dirty="0">
                <a:solidFill>
                  <a:srgbClr val="000000"/>
                </a:solidFill>
                <a:latin typeface="ABeeZee" panose="02000000000000000000" pitchFamily="2" charset="0"/>
              </a:rPr>
              <a:t>Perimeter </a:t>
            </a:r>
            <a:r>
              <a:rPr lang="en-US" sz="1000" dirty="0">
                <a:solidFill>
                  <a:srgbClr val="000000"/>
                </a:solidFill>
                <a:latin typeface="ABeeZee" panose="02000000000000000000" pitchFamily="2" charset="0"/>
              </a:rPr>
              <a:t>= measure around the edge</a:t>
            </a:r>
          </a:p>
          <a:p>
            <a:pPr algn="ctr" defTabSz="914400"/>
            <a:r>
              <a:rPr lang="en-US" sz="1000" b="1" dirty="0">
                <a:solidFill>
                  <a:srgbClr val="000000"/>
                </a:solidFill>
                <a:latin typeface="ABeeZee" panose="02000000000000000000" pitchFamily="2" charset="0"/>
              </a:rPr>
              <a:t>Circumference</a:t>
            </a:r>
            <a:r>
              <a:rPr lang="en-US" sz="1000" dirty="0">
                <a:solidFill>
                  <a:srgbClr val="000000"/>
                </a:solidFill>
                <a:latin typeface="ABeeZee" panose="02000000000000000000" pitchFamily="2" charset="0"/>
              </a:rPr>
              <a:t> = perimeter of a circle</a:t>
            </a:r>
            <a:endParaRPr lang="en-GB" sz="1200" dirty="0">
              <a:solidFill>
                <a:prstClr val="black"/>
              </a:solidFill>
              <a:latin typeface="ABeeZee" panose="02000000000000000000" pitchFamily="2" charset="0"/>
            </a:endParaRP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BBDE5A8C-5382-478B-9543-FDF4F1F19F52}"/>
              </a:ext>
            </a:extLst>
          </p:cNvPr>
          <p:cNvSpPr/>
          <p:nvPr/>
        </p:nvSpPr>
        <p:spPr>
          <a:xfrm rot="5400000">
            <a:off x="8203890" y="3296898"/>
            <a:ext cx="240910" cy="2691852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vert27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eeZee" panose="02000000000000000000" pitchFamily="2" charset="0"/>
                <a:ea typeface="+mn-ea"/>
                <a:cs typeface="+mn-cs"/>
              </a:rPr>
              <a:t>Shape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eeZee" panose="02000000000000000000" pitchFamily="2" charset="0"/>
                <a:ea typeface="+mn-ea"/>
                <a:cs typeface="+mn-cs"/>
              </a:rPr>
              <a:t> Vocabulary</a:t>
            </a:r>
            <a:endParaRPr kumimoji="0" lang="en-GB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BeeZee" panose="02000000000000000000" pitchFamily="2" charset="0"/>
              <a:ea typeface="+mn-ea"/>
              <a:cs typeface="+mn-cs"/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DA46637-D656-4521-8249-A65F29189E51}"/>
              </a:ext>
            </a:extLst>
          </p:cNvPr>
          <p:cNvGrpSpPr/>
          <p:nvPr/>
        </p:nvGrpSpPr>
        <p:grpSpPr>
          <a:xfrm>
            <a:off x="7120454" y="4879961"/>
            <a:ext cx="296326" cy="339912"/>
            <a:chOff x="12624308" y="2536948"/>
            <a:chExt cx="529987" cy="607942"/>
          </a:xfrm>
        </p:grpSpPr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21A07FE-8640-44EE-A275-A0CEFC3945A1}"/>
                </a:ext>
              </a:extLst>
            </p:cNvPr>
            <p:cNvCxnSpPr>
              <a:cxnSpLocks/>
            </p:cNvCxnSpPr>
            <p:nvPr/>
          </p:nvCxnSpPr>
          <p:spPr>
            <a:xfrm>
              <a:off x="12624308" y="2536948"/>
              <a:ext cx="0" cy="607942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A22B6EAF-2421-4F22-A9BC-37830F2767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624308" y="2914466"/>
              <a:ext cx="529987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F02343C-445B-441E-AB6C-D95650FC7190}"/>
              </a:ext>
            </a:extLst>
          </p:cNvPr>
          <p:cNvGrpSpPr/>
          <p:nvPr/>
        </p:nvGrpSpPr>
        <p:grpSpPr>
          <a:xfrm>
            <a:off x="8005896" y="5530184"/>
            <a:ext cx="513657" cy="246221"/>
            <a:chOff x="14026171" y="3082898"/>
            <a:chExt cx="614963" cy="294782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2FD33F13-E2DA-4031-A3EE-B6E9CA21EE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026171" y="3082898"/>
              <a:ext cx="498533" cy="198695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2FEBFF2E-081F-4AC4-92A5-4A7C77002E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42601" y="3178985"/>
              <a:ext cx="498533" cy="198695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4C80E61E-CD1B-4CDD-A936-DF12C91B0D87}"/>
              </a:ext>
            </a:extLst>
          </p:cNvPr>
          <p:cNvCxnSpPr>
            <a:cxnSpLocks/>
          </p:cNvCxnSpPr>
          <p:nvPr/>
        </p:nvCxnSpPr>
        <p:spPr>
          <a:xfrm flipH="1">
            <a:off x="7123349" y="5656121"/>
            <a:ext cx="495772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EF6B090-6DA5-4F84-AEE9-9F7F8569642F}"/>
              </a:ext>
            </a:extLst>
          </p:cNvPr>
          <p:cNvCxnSpPr>
            <a:cxnSpLocks/>
          </p:cNvCxnSpPr>
          <p:nvPr/>
        </p:nvCxnSpPr>
        <p:spPr>
          <a:xfrm flipV="1">
            <a:off x="8808806" y="4849217"/>
            <a:ext cx="0" cy="367552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90B39B3A-FC76-49C2-BC6C-7052E36FE72F}"/>
              </a:ext>
            </a:extLst>
          </p:cNvPr>
          <p:cNvSpPr txBox="1"/>
          <p:nvPr/>
        </p:nvSpPr>
        <p:spPr>
          <a:xfrm>
            <a:off x="7314767" y="4855131"/>
            <a:ext cx="1347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000" b="1" dirty="0">
                <a:solidFill>
                  <a:prstClr val="black"/>
                </a:solidFill>
                <a:latin typeface="ABeeZee" panose="02000000000000000000" pitchFamily="2" charset="0"/>
              </a:rPr>
              <a:t>Perpendicular lines </a:t>
            </a:r>
            <a:r>
              <a:rPr lang="en-US" sz="1000" dirty="0">
                <a:solidFill>
                  <a:prstClr val="black"/>
                </a:solidFill>
                <a:latin typeface="ABeeZee" panose="02000000000000000000" pitchFamily="2" charset="0"/>
              </a:rPr>
              <a:t>(at a right angle)</a:t>
            </a:r>
            <a:endParaRPr lang="en-GB" sz="1000" dirty="0">
              <a:solidFill>
                <a:prstClr val="black"/>
              </a:solidFill>
              <a:latin typeface="ABeeZee" panose="02000000000000000000" pitchFamily="2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25E3F85-E27E-4B9F-A898-DF25272C8339}"/>
              </a:ext>
            </a:extLst>
          </p:cNvPr>
          <p:cNvSpPr txBox="1"/>
          <p:nvPr/>
        </p:nvSpPr>
        <p:spPr>
          <a:xfrm>
            <a:off x="8778055" y="4855131"/>
            <a:ext cx="10787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000" b="1" dirty="0">
                <a:solidFill>
                  <a:prstClr val="black"/>
                </a:solidFill>
                <a:latin typeface="ABeeZee" panose="02000000000000000000" pitchFamily="2" charset="0"/>
              </a:rPr>
              <a:t>Vertical line</a:t>
            </a:r>
            <a:endParaRPr lang="en-GB" sz="1000" b="1" dirty="0">
              <a:solidFill>
                <a:prstClr val="black"/>
              </a:solidFill>
              <a:latin typeface="ABeeZee" panose="02000000000000000000" pitchFamily="2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3BE69ADF-3404-400E-8460-902F57E6ACEE}"/>
              </a:ext>
            </a:extLst>
          </p:cNvPr>
          <p:cNvSpPr txBox="1"/>
          <p:nvPr/>
        </p:nvSpPr>
        <p:spPr>
          <a:xfrm>
            <a:off x="6831878" y="5688860"/>
            <a:ext cx="1078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000" b="1" dirty="0">
                <a:solidFill>
                  <a:prstClr val="black"/>
                </a:solidFill>
                <a:latin typeface="ABeeZee" panose="02000000000000000000" pitchFamily="2" charset="0"/>
              </a:rPr>
              <a:t>Horizontal </a:t>
            </a:r>
            <a:br>
              <a:rPr lang="en-US" sz="1000" b="1" dirty="0">
                <a:solidFill>
                  <a:prstClr val="black"/>
                </a:solidFill>
                <a:latin typeface="ABeeZee" panose="02000000000000000000" pitchFamily="2" charset="0"/>
              </a:rPr>
            </a:br>
            <a:r>
              <a:rPr lang="en-US" sz="1000" b="1" dirty="0">
                <a:solidFill>
                  <a:prstClr val="black"/>
                </a:solidFill>
                <a:latin typeface="ABeeZee" panose="02000000000000000000" pitchFamily="2" charset="0"/>
              </a:rPr>
              <a:t>line</a:t>
            </a:r>
            <a:endParaRPr lang="en-GB" sz="1000" b="1" dirty="0">
              <a:solidFill>
                <a:prstClr val="black"/>
              </a:solidFill>
              <a:latin typeface="ABeeZee" panose="02000000000000000000" pitchFamily="2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FA7B28-F21B-4943-B0CD-06195F6A9DB8}"/>
              </a:ext>
            </a:extLst>
          </p:cNvPr>
          <p:cNvSpPr txBox="1"/>
          <p:nvPr/>
        </p:nvSpPr>
        <p:spPr>
          <a:xfrm>
            <a:off x="7796481" y="5833190"/>
            <a:ext cx="10787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000" b="1" dirty="0">
                <a:solidFill>
                  <a:prstClr val="black"/>
                </a:solidFill>
                <a:latin typeface="ABeeZee" panose="02000000000000000000" pitchFamily="2" charset="0"/>
              </a:rPr>
              <a:t>Parallel lines</a:t>
            </a:r>
            <a:endParaRPr lang="en-GB" sz="1000" b="1" dirty="0">
              <a:solidFill>
                <a:prstClr val="black"/>
              </a:solidFill>
              <a:latin typeface="ABeeZee" panose="02000000000000000000" pitchFamily="2" charset="0"/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3A7BC8FF-F96B-4727-BF92-79ECBC75E080}"/>
              </a:ext>
            </a:extLst>
          </p:cNvPr>
          <p:cNvSpPr/>
          <p:nvPr/>
        </p:nvSpPr>
        <p:spPr>
          <a:xfrm>
            <a:off x="8731508" y="5239348"/>
            <a:ext cx="854302" cy="826472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3F41CA9E-53E3-481E-B5A3-D2D32BA2D1C0}"/>
              </a:ext>
            </a:extLst>
          </p:cNvPr>
          <p:cNvCxnSpPr>
            <a:cxnSpLocks/>
            <a:stCxn id="91" idx="2"/>
            <a:endCxn id="91" idx="6"/>
          </p:cNvCxnSpPr>
          <p:nvPr/>
        </p:nvCxnSpPr>
        <p:spPr>
          <a:xfrm>
            <a:off x="8731508" y="5652584"/>
            <a:ext cx="854302" cy="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81B81907-3C50-48C9-AA78-B95A348CDB72}"/>
              </a:ext>
            </a:extLst>
          </p:cNvPr>
          <p:cNvCxnSpPr>
            <a:cxnSpLocks/>
            <a:endCxn id="91" idx="7"/>
          </p:cNvCxnSpPr>
          <p:nvPr/>
        </p:nvCxnSpPr>
        <p:spPr>
          <a:xfrm flipV="1">
            <a:off x="9158659" y="5360382"/>
            <a:ext cx="302041" cy="292206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C7E6EEE0-B640-4040-B10E-E486BEA3D77A}"/>
              </a:ext>
            </a:extLst>
          </p:cNvPr>
          <p:cNvSpPr txBox="1"/>
          <p:nvPr/>
        </p:nvSpPr>
        <p:spPr>
          <a:xfrm rot="19056303">
            <a:off x="8944263" y="5346204"/>
            <a:ext cx="581650" cy="254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000" dirty="0">
                <a:solidFill>
                  <a:prstClr val="black"/>
                </a:solidFill>
                <a:latin typeface="ABeeZee" panose="02000000000000000000" pitchFamily="2" charset="0"/>
              </a:rPr>
              <a:t>radius</a:t>
            </a:r>
            <a:endParaRPr lang="en-GB" sz="900" dirty="0">
              <a:solidFill>
                <a:prstClr val="black"/>
              </a:solidFill>
              <a:latin typeface="ABeeZee" panose="02000000000000000000" pitchFamily="2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4083BBC2-4056-4EDC-BCB1-D4885FA3BF96}"/>
              </a:ext>
            </a:extLst>
          </p:cNvPr>
          <p:cNvSpPr txBox="1"/>
          <p:nvPr/>
        </p:nvSpPr>
        <p:spPr>
          <a:xfrm>
            <a:off x="8688354" y="5630871"/>
            <a:ext cx="949082" cy="363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ts val="1000"/>
              </a:lnSpc>
            </a:pPr>
            <a:r>
              <a:rPr lang="en-US" sz="1000" dirty="0">
                <a:solidFill>
                  <a:prstClr val="black"/>
                </a:solidFill>
                <a:latin typeface="ABeeZee" panose="02000000000000000000" pitchFamily="2" charset="0"/>
              </a:rPr>
              <a:t>diameter (radius x2) </a:t>
            </a:r>
            <a:endParaRPr lang="en-GB" sz="1000" dirty="0">
              <a:solidFill>
                <a:prstClr val="black"/>
              </a:solidFill>
              <a:latin typeface="ABeeZee" panose="02000000000000000000" pitchFamily="2" charset="0"/>
            </a:endParaRPr>
          </a:p>
        </p:txBody>
      </p:sp>
      <p:graphicFrame>
        <p:nvGraphicFramePr>
          <p:cNvPr id="59" name="Table 132">
            <a:extLst>
              <a:ext uri="{FF2B5EF4-FFF2-40B4-BE49-F238E27FC236}">
                <a16:creationId xmlns:a16="http://schemas.microsoft.com/office/drawing/2014/main" id="{9005F84F-6607-4EFF-842A-205F5F31B8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4537130"/>
              </p:ext>
            </p:extLst>
          </p:nvPr>
        </p:nvGraphicFramePr>
        <p:xfrm>
          <a:off x="3619179" y="894249"/>
          <a:ext cx="1556194" cy="1034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6194">
                  <a:extLst>
                    <a:ext uri="{9D8B030D-6E8A-4147-A177-3AD203B41FA5}">
                      <a16:colId xmlns:a16="http://schemas.microsoft.com/office/drawing/2014/main" val="3544507389"/>
                    </a:ext>
                  </a:extLst>
                </a:gridCol>
              </a:tblGrid>
              <a:tr h="181648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Volume of a Cuboid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728910"/>
                  </a:ext>
                </a:extLst>
              </a:tr>
              <a:tr h="231454"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 u="none" strike="noStrike" baseline="0" dirty="0">
                          <a:solidFill>
                            <a:srgbClr val="000000"/>
                          </a:solidFill>
                          <a:latin typeface="ABeeZee" panose="02000000000000000000" pitchFamily="2" charset="0"/>
                        </a:rPr>
                        <a:t>length </a:t>
                      </a:r>
                      <a:r>
                        <a:rPr lang="en-US" sz="1000" b="1" i="0" u="none" strike="noStrike" baseline="0" dirty="0">
                          <a:solidFill>
                            <a:srgbClr val="000000"/>
                          </a:solidFill>
                          <a:latin typeface="ABeeZee" panose="02000000000000000000" pitchFamily="2" charset="0"/>
                        </a:rPr>
                        <a:t>x</a:t>
                      </a:r>
                      <a:r>
                        <a:rPr lang="en-US" sz="1000" b="0" i="0" u="none" strike="noStrike" baseline="0" dirty="0">
                          <a:solidFill>
                            <a:srgbClr val="000000"/>
                          </a:solidFill>
                          <a:latin typeface="ABeeZee" panose="02000000000000000000" pitchFamily="2" charset="0"/>
                        </a:rPr>
                        <a:t> width </a:t>
                      </a:r>
                      <a:r>
                        <a:rPr lang="en-US" sz="1000" b="1" i="0" u="none" strike="noStrike" baseline="0" dirty="0">
                          <a:solidFill>
                            <a:srgbClr val="000000"/>
                          </a:solidFill>
                          <a:latin typeface="ABeeZee" panose="02000000000000000000" pitchFamily="2" charset="0"/>
                        </a:rPr>
                        <a:t>x</a:t>
                      </a:r>
                      <a:r>
                        <a:rPr lang="en-US" sz="1000" b="0" i="0" u="none" strike="noStrike" baseline="0" dirty="0">
                          <a:solidFill>
                            <a:srgbClr val="000000"/>
                          </a:solidFill>
                          <a:latin typeface="ABeeZee" panose="02000000000000000000" pitchFamily="2" charset="0"/>
                        </a:rPr>
                        <a:t> height </a:t>
                      </a:r>
                      <a:endParaRPr lang="en-GB" sz="1000" dirty="0"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985140"/>
                  </a:ext>
                </a:extLst>
              </a:tr>
              <a:tr h="62109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0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312679"/>
                  </a:ext>
                </a:extLst>
              </a:tr>
            </a:tbl>
          </a:graphicData>
        </a:graphic>
      </p:graphicFrame>
      <p:pic>
        <p:nvPicPr>
          <p:cNvPr id="99" name="Picture 98" descr="Shape, rectangle&#10;&#10;Description automatically generated">
            <a:extLst>
              <a:ext uri="{FF2B5EF4-FFF2-40B4-BE49-F238E27FC236}">
                <a16:creationId xmlns:a16="http://schemas.microsoft.com/office/drawing/2014/main" id="{EA269089-2192-4114-89A1-A5D9F1CCCE34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3826734" y="1339910"/>
            <a:ext cx="810250" cy="405592"/>
          </a:xfrm>
          <a:prstGeom prst="rect">
            <a:avLst/>
          </a:prstGeom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085A6819-BCC1-4C8A-ACCD-3B4CCB1830C8}"/>
              </a:ext>
            </a:extLst>
          </p:cNvPr>
          <p:cNvSpPr txBox="1"/>
          <p:nvPr/>
        </p:nvSpPr>
        <p:spPr>
          <a:xfrm>
            <a:off x="3867632" y="1702064"/>
            <a:ext cx="7693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2B4B6F"/>
                </a:solidFill>
                <a:latin typeface="ABeeZee" panose="02000000000000000000" pitchFamily="2" charset="0"/>
              </a:rPr>
              <a:t>length</a:t>
            </a:r>
            <a:endParaRPr lang="en-GB" sz="1050" dirty="0">
              <a:solidFill>
                <a:srgbClr val="2B4B6F"/>
              </a:solidFill>
              <a:latin typeface="ABeeZee" panose="02000000000000000000" pitchFamily="2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5CF619CC-FC90-415D-9CC0-550BAC4AF0B1}"/>
              </a:ext>
            </a:extLst>
          </p:cNvPr>
          <p:cNvSpPr txBox="1"/>
          <p:nvPr/>
        </p:nvSpPr>
        <p:spPr>
          <a:xfrm rot="18824022">
            <a:off x="4354885" y="1518479"/>
            <a:ext cx="7010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2B4B6F"/>
                </a:solidFill>
                <a:latin typeface="ABeeZee" panose="02000000000000000000" pitchFamily="2" charset="0"/>
              </a:rPr>
              <a:t>width</a:t>
            </a:r>
            <a:endParaRPr lang="en-GB" sz="1050" dirty="0">
              <a:solidFill>
                <a:srgbClr val="2B4B6F"/>
              </a:solidFill>
              <a:latin typeface="ABeeZee" panose="02000000000000000000" pitchFamily="2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1B57ACD5-077F-4F1E-B6F7-882BAB84A301}"/>
              </a:ext>
            </a:extLst>
          </p:cNvPr>
          <p:cNvSpPr txBox="1"/>
          <p:nvPr/>
        </p:nvSpPr>
        <p:spPr>
          <a:xfrm>
            <a:off x="4553502" y="1333695"/>
            <a:ext cx="752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2B4B6F"/>
                </a:solidFill>
                <a:latin typeface="ABeeZee" panose="02000000000000000000" pitchFamily="2" charset="0"/>
              </a:rPr>
              <a:t>height</a:t>
            </a:r>
            <a:endParaRPr lang="en-GB" sz="1050" dirty="0">
              <a:solidFill>
                <a:srgbClr val="2B4B6F"/>
              </a:solidFill>
              <a:latin typeface="ABeeZee" panose="02000000000000000000" pitchFamily="2" charset="0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0BF37141-1C38-4AF7-B9FA-BB39801B6E85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8"/>
          <a:stretch/>
        </p:blipFill>
        <p:spPr>
          <a:xfrm>
            <a:off x="82056" y="6372136"/>
            <a:ext cx="514351" cy="413674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E2EFF32-87C6-4855-8892-BFE627CEBFD3}"/>
              </a:ext>
            </a:extLst>
          </p:cNvPr>
          <p:cNvGrpSpPr/>
          <p:nvPr/>
        </p:nvGrpSpPr>
        <p:grpSpPr>
          <a:xfrm>
            <a:off x="4494107" y="2378603"/>
            <a:ext cx="762437" cy="438632"/>
            <a:chOff x="4494107" y="2378603"/>
            <a:chExt cx="762437" cy="438632"/>
          </a:xfrm>
        </p:grpSpPr>
        <p:pic>
          <p:nvPicPr>
            <p:cNvPr id="66" name="Picture 29">
              <a:extLst>
                <a:ext uri="{FF2B5EF4-FFF2-40B4-BE49-F238E27FC236}">
                  <a16:creationId xmlns:a16="http://schemas.microsoft.com/office/drawing/2014/main" id="{53C0F4C1-B55D-4C33-99D0-29B8A6B320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4107" y="2378603"/>
              <a:ext cx="721249" cy="4386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84E11CD8-6BB4-4A59-9674-B31B5C22D519}"/>
                </a:ext>
              </a:extLst>
            </p:cNvPr>
            <p:cNvSpPr/>
            <p:nvPr/>
          </p:nvSpPr>
          <p:spPr>
            <a:xfrm>
              <a:off x="5062482" y="2407733"/>
              <a:ext cx="194062" cy="22573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88E2624-A1FB-40CD-A256-880044216FB5}"/>
              </a:ext>
            </a:extLst>
          </p:cNvPr>
          <p:cNvGrpSpPr/>
          <p:nvPr/>
        </p:nvGrpSpPr>
        <p:grpSpPr>
          <a:xfrm>
            <a:off x="5321438" y="2391240"/>
            <a:ext cx="721250" cy="409501"/>
            <a:chOff x="5321438" y="2391240"/>
            <a:chExt cx="721250" cy="409501"/>
          </a:xfrm>
        </p:grpSpPr>
        <p:pic>
          <p:nvPicPr>
            <p:cNvPr id="70" name="Picture 30">
              <a:extLst>
                <a:ext uri="{FF2B5EF4-FFF2-40B4-BE49-F238E27FC236}">
                  <a16:creationId xmlns:a16="http://schemas.microsoft.com/office/drawing/2014/main" id="{D08C27C5-DA3B-4444-9F25-0D0B3589F8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1438" y="2391240"/>
              <a:ext cx="721250" cy="4095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3B0A7C2F-5BEC-49B8-9E98-6EC820076815}"/>
                </a:ext>
              </a:extLst>
            </p:cNvPr>
            <p:cNvSpPr/>
            <p:nvPr/>
          </p:nvSpPr>
          <p:spPr>
            <a:xfrm>
              <a:off x="5848626" y="2414845"/>
              <a:ext cx="194062" cy="22573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588187491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UL Mathematics (Teacher Facing)">
      <a:dk1>
        <a:srgbClr val="FFFFFF"/>
      </a:dk1>
      <a:lt1>
        <a:srgbClr val="000000"/>
      </a:lt1>
      <a:dk2>
        <a:srgbClr val="E6E6E6"/>
      </a:dk2>
      <a:lt2>
        <a:srgbClr val="565656"/>
      </a:lt2>
      <a:accent1>
        <a:srgbClr val="4E83BE"/>
      </a:accent1>
      <a:accent2>
        <a:srgbClr val="D17E3F"/>
      </a:accent2>
      <a:accent3>
        <a:srgbClr val="3E9C64"/>
      </a:accent3>
      <a:accent4>
        <a:srgbClr val="8262A6"/>
      </a:accent4>
      <a:accent5>
        <a:srgbClr val="C35993"/>
      </a:accent5>
      <a:accent6>
        <a:srgbClr val="88A442"/>
      </a:accent6>
      <a:hlink>
        <a:srgbClr val="D55D5D"/>
      </a:hlink>
      <a:folHlink>
        <a:srgbClr val="40A6B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901d610-5d92-40a3-a0e9-c190255e518e">
      <Terms xmlns="http://schemas.microsoft.com/office/infopath/2007/PartnerControls"/>
    </lcf76f155ced4ddcb4097134ff3c332f>
    <TaxCatchAll xmlns="db2cfb84-e067-48ca-914a-87989a4f857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701DEBA1D237478690C986AD5074F5" ma:contentTypeVersion="14" ma:contentTypeDescription="Create a new document." ma:contentTypeScope="" ma:versionID="232127cdc54c513e55ecae8189443dc1">
  <xsd:schema xmlns:xsd="http://www.w3.org/2001/XMLSchema" xmlns:xs="http://www.w3.org/2001/XMLSchema" xmlns:p="http://schemas.microsoft.com/office/2006/metadata/properties" xmlns:ns2="8901d610-5d92-40a3-a0e9-c190255e518e" xmlns:ns3="db2cfb84-e067-48ca-914a-87989a4f857b" targetNamespace="http://schemas.microsoft.com/office/2006/metadata/properties" ma:root="true" ma:fieldsID="d7ec7c8c1f794c89e3e1ba5cac430167" ns2:_="" ns3:_="">
    <xsd:import namespace="8901d610-5d92-40a3-a0e9-c190255e518e"/>
    <xsd:import namespace="db2cfb84-e067-48ca-914a-87989a4f85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01d610-5d92-40a3-a0e9-c190255e51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8b25368-62d7-48a6-8267-214d71e34e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2cfb84-e067-48ca-914a-87989a4f857b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4895f32c-fe41-4f10-a110-32c2c8b78a59}" ma:internalName="TaxCatchAll" ma:showField="CatchAllData" ma:web="db2cfb84-e067-48ca-914a-87989a4f85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20F8DA-C4FB-4450-BACC-F5A742E79B9F}">
  <ds:schemaRefs>
    <ds:schemaRef ds:uri="http://schemas.microsoft.com/office/2006/metadata/properties"/>
    <ds:schemaRef ds:uri="http://schemas.microsoft.com/office/2006/documentManagement/types"/>
    <ds:schemaRef ds:uri="84283a62-dbf0-4bf3-9286-04d2ea05a3ac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infopath/2007/PartnerControls"/>
    <ds:schemaRef ds:uri="7cdbce52-7c58-4c49-97cb-d953267058b2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F2A31F0-0284-4FFD-850E-478562CD71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4BF7B8-A6E3-4E8A-ABF7-E6DDF7DC225A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1553</TotalTime>
  <Words>538</Words>
  <Application>Microsoft Office PowerPoint</Application>
  <PresentationFormat>A4 Paper (210x297 mm)</PresentationFormat>
  <Paragraphs>193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Cambria Math</vt:lpstr>
      <vt:lpstr>Roboto</vt:lpstr>
      <vt:lpstr>ABeeZee</vt:lpstr>
      <vt:lpstr>Arial</vt:lpstr>
      <vt:lpstr>Calibri</vt:lpstr>
      <vt:lpstr>1_Custom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Quinn</dc:creator>
  <cp:lastModifiedBy>Mark Stephenson</cp:lastModifiedBy>
  <cp:revision>2</cp:revision>
  <dcterms:created xsi:type="dcterms:W3CDTF">2021-04-22T13:12:58Z</dcterms:created>
  <dcterms:modified xsi:type="dcterms:W3CDTF">2021-12-09T08:28:35Z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0x01010055701DEBA1D237478690C986AD5074F5</vt:lpwstr>
  </property>
  <property fmtid="{D5CDD505-2E9C-101B-9397-08002B2CF9AE}" pid="3" name="Order">
    <vt:r8>3104600</vt:r8>
  </property>
</Properties>
</file>